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80" r:id="rId9"/>
    <p:sldId id="481" r:id="rId10"/>
    <p:sldId id="482" r:id="rId11"/>
    <p:sldId id="431" r:id="rId12"/>
    <p:sldId id="451" r:id="rId13"/>
    <p:sldId id="454" r:id="rId14"/>
    <p:sldId id="429" r:id="rId15"/>
    <p:sldId id="435" r:id="rId16"/>
    <p:sldId id="432" r:id="rId17"/>
    <p:sldId id="433" r:id="rId18"/>
    <p:sldId id="434" r:id="rId19"/>
    <p:sldId id="453" r:id="rId20"/>
    <p:sldId id="436" r:id="rId21"/>
    <p:sldId id="440" r:id="rId22"/>
    <p:sldId id="437" r:id="rId23"/>
    <p:sldId id="445" r:id="rId24"/>
    <p:sldId id="449" r:id="rId25"/>
    <p:sldId id="450" r:id="rId26"/>
    <p:sldId id="452" r:id="rId27"/>
    <p:sldId id="464" r:id="rId28"/>
    <p:sldId id="465" r:id="rId29"/>
    <p:sldId id="455" r:id="rId30"/>
    <p:sldId id="460" r:id="rId31"/>
    <p:sldId id="467" r:id="rId32"/>
    <p:sldId id="461" r:id="rId33"/>
    <p:sldId id="462" r:id="rId34"/>
    <p:sldId id="466" r:id="rId35"/>
    <p:sldId id="468" r:id="rId36"/>
    <p:sldId id="441" r:id="rId37"/>
    <p:sldId id="469" r:id="rId38"/>
    <p:sldId id="470" r:id="rId39"/>
    <p:sldId id="471" r:id="rId40"/>
    <p:sldId id="472" r:id="rId41"/>
    <p:sldId id="475" r:id="rId42"/>
    <p:sldId id="474" r:id="rId43"/>
    <p:sldId id="478" r:id="rId44"/>
    <p:sldId id="477" r:id="rId45"/>
    <p:sldId id="405" r:id="rId46"/>
    <p:sldId id="293" r:id="rId47"/>
    <p:sldId id="306" r:id="rId48"/>
    <p:sldId id="438" r:id="rId49"/>
    <p:sldId id="443" r:id="rId50"/>
    <p:sldId id="446" r:id="rId51"/>
    <p:sldId id="447" r:id="rId52"/>
    <p:sldId id="448" r:id="rId53"/>
    <p:sldId id="458" r:id="rId54"/>
    <p:sldId id="459" r:id="rId55"/>
    <p:sldId id="479" r:id="rId5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 varScale="1">
        <p:scale>
          <a:sx n="93" d="100"/>
          <a:sy n="93" d="100"/>
        </p:scale>
        <p:origin x="1596" y="9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rede DNN aprende o padrão completo da imagem, global.</a:t>
            </a:r>
          </a:p>
          <a:p>
            <a:r>
              <a:rPr lang="pt-BR" dirty="0"/>
              <a:t>Tanto é, que embaralharmos os pixels, ela vai aprender o número da mesma forma.</a:t>
            </a:r>
          </a:p>
          <a:p>
            <a:r>
              <a:rPr lang="pt-BR" dirty="0"/>
              <a:t>Ela olha a relação global entre os atributos.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252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sobre_redes_neurais_convolucionais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2" y="1825624"/>
            <a:ext cx="6298059" cy="5032375"/>
          </a:xfrm>
        </p:spPr>
        <p:txBody>
          <a:bodyPr>
            <a:normAutofit/>
          </a:bodyPr>
          <a:lstStyle/>
          <a:p>
            <a:r>
              <a:rPr lang="pt-BR" dirty="0"/>
              <a:t>Camadas convolucionais aprendem </a:t>
            </a:r>
            <a:r>
              <a:rPr lang="pt-BR" b="1" i="1" dirty="0">
                <a:solidFill>
                  <a:srgbClr val="00B050"/>
                </a:solidFill>
              </a:rPr>
              <a:t>hierarquias espaciais </a:t>
            </a:r>
            <a:r>
              <a:rPr lang="pt-BR" dirty="0"/>
              <a:t>de padrões. </a:t>
            </a:r>
          </a:p>
          <a:p>
            <a:r>
              <a:rPr lang="pt-BR" dirty="0"/>
              <a:t>Uma primeira camada de convolução aprenderá pequenos padrões locais, como arestas (i.e., bordas), uma segunda camada de convolução aprenderá padrões maiores criados a partir da combinação das características das primeiras camadas e assim por diante.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1CAD4C-7731-F201-4777-F4C7E861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5" y="2261182"/>
            <a:ext cx="4006190" cy="33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3E545DB-A81A-570A-9B42-6A00170BFF5F}"/>
              </a:ext>
            </a:extLst>
          </p:cNvPr>
          <p:cNvSpPr/>
          <p:nvPr/>
        </p:nvSpPr>
        <p:spPr>
          <a:xfrm>
            <a:off x="219074" y="4929188"/>
            <a:ext cx="3802857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B671A-25C0-2923-645A-F46D5C28DAE3}"/>
              </a:ext>
            </a:extLst>
          </p:cNvPr>
          <p:cNvSpPr/>
          <p:nvPr/>
        </p:nvSpPr>
        <p:spPr>
          <a:xfrm>
            <a:off x="4078840" y="4929188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13F9B7-5E9E-B422-D6B4-AFA521A8DE64}"/>
              </a:ext>
            </a:extLst>
          </p:cNvPr>
          <p:cNvSpPr/>
          <p:nvPr/>
        </p:nvSpPr>
        <p:spPr>
          <a:xfrm>
            <a:off x="3043239" y="4034934"/>
            <a:ext cx="382463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6DB7A4-20CE-0C35-A356-99094F500E4B}"/>
              </a:ext>
            </a:extLst>
          </p:cNvPr>
          <p:cNvSpPr/>
          <p:nvPr/>
        </p:nvSpPr>
        <p:spPr>
          <a:xfrm>
            <a:off x="6910492" y="4034934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Redes neurais 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914" y="1825624"/>
            <a:ext cx="6123397" cy="5032375"/>
          </a:xfrm>
        </p:spPr>
        <p:txBody>
          <a:bodyPr>
            <a:normAutofit/>
          </a:bodyPr>
          <a:lstStyle/>
          <a:p>
            <a:r>
              <a:rPr lang="pt-BR" dirty="0"/>
              <a:t>Como veremos, a diferença fundamental entre uma camada densamente conectada e uma de convolução é: </a:t>
            </a:r>
          </a:p>
          <a:p>
            <a:r>
              <a:rPr lang="pt-BR" dirty="0"/>
              <a:t>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globais</a:t>
            </a:r>
            <a:r>
              <a:rPr lang="pt-BR" dirty="0"/>
              <a:t> em seu espaço de atributos.</a:t>
            </a:r>
          </a:p>
          <a:p>
            <a:r>
              <a:rPr lang="pt-BR" dirty="0"/>
              <a:t>Por exemplo, para um dígito da base de dados MNIST, 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envolvendo todos os pixels</a:t>
            </a:r>
            <a:r>
              <a:rPr lang="pt-BR" dirty="0"/>
              <a:t>.</a:t>
            </a:r>
          </a:p>
        </p:txBody>
      </p:sp>
      <p:pic>
        <p:nvPicPr>
          <p:cNvPr id="1028" name="Picture 4" descr="Digit recognizer using CNN. I build a simple Convolutional Neural… | by  Nischal Madiraju | Towards Data Science">
            <a:extLst>
              <a:ext uri="{FF2B5EF4-FFF2-40B4-BE49-F238E27FC236}">
                <a16:creationId xmlns:a16="http://schemas.microsoft.com/office/drawing/2014/main" id="{E4AD2FFB-8BF6-432A-092D-D05582B6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8" y="2453811"/>
            <a:ext cx="29432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8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738" y="1825624"/>
            <a:ext cx="6041204" cy="5032375"/>
          </a:xfrm>
        </p:spPr>
        <p:txBody>
          <a:bodyPr>
            <a:normAutofit/>
          </a:bodyPr>
          <a:lstStyle/>
          <a:p>
            <a:r>
              <a:rPr lang="pt-BR" dirty="0"/>
              <a:t>As camadas de convolução </a:t>
            </a:r>
            <a:r>
              <a:rPr lang="pt-BR" b="1" i="1" dirty="0">
                <a:solidFill>
                  <a:srgbClr val="00B050"/>
                </a:solidFill>
              </a:rPr>
              <a:t>aprendem padrões locais</a:t>
            </a:r>
            <a:r>
              <a:rPr lang="pt-BR" dirty="0"/>
              <a:t>.</a:t>
            </a:r>
          </a:p>
          <a:p>
            <a:r>
              <a:rPr lang="pt-BR" dirty="0"/>
              <a:t>No caso de imagens, as camadas de convolução aprendem padrões encontrados em pequenas janelas 2D das entradas.</a:t>
            </a:r>
          </a:p>
          <a:p>
            <a:r>
              <a:rPr lang="pt-BR" dirty="0"/>
              <a:t>Para aprender esses padrões, a camada utiliza </a:t>
            </a:r>
            <a:r>
              <a:rPr lang="pt-BR" b="1" i="1" dirty="0">
                <a:solidFill>
                  <a:srgbClr val="00B050"/>
                </a:solidFill>
              </a:rPr>
              <a:t>filtros de convolução</a:t>
            </a:r>
            <a:r>
              <a:rPr lang="pt-BR" dirty="0"/>
              <a:t>, também chamados de </a:t>
            </a:r>
            <a:r>
              <a:rPr lang="pt-BR" i="1" dirty="0"/>
              <a:t>kernels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30D9B-83CA-7490-DDC0-65E59B6D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41" y="2304081"/>
            <a:ext cx="2387030" cy="3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3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14773</TotalTime>
  <Words>4198</Words>
  <Application>Microsoft Office PowerPoint</Application>
  <PresentationFormat>Widescreen</PresentationFormat>
  <Paragraphs>1093</Paragraphs>
  <Slides>55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Diferença entre camadas densas e convolucionais</vt:lpstr>
      <vt:lpstr>Diferença entre camadas densas e convolucionais</vt:lpstr>
      <vt:lpstr>Diferença entre camadas densas e convolucionais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2445</cp:revision>
  <dcterms:created xsi:type="dcterms:W3CDTF">2020-01-20T13:50:05Z</dcterms:created>
  <dcterms:modified xsi:type="dcterms:W3CDTF">2023-09-20T10:41:38Z</dcterms:modified>
</cp:coreProperties>
</file>